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266018A8-6D06-4B18-B277-0DE77BEBB06C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9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6A819B5A-9766-4D4C-9FA0-85D4CD77D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560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E674-29E6-49E1-BB1F-01DD7FCBD202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906D0-9664-4782-BAD8-506982328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397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E674-29E6-49E1-BB1F-01DD7FCBD202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906D0-9664-4782-BAD8-506982328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86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E674-29E6-49E1-BB1F-01DD7FCBD202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906D0-9664-4782-BAD8-506982328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E674-29E6-49E1-BB1F-01DD7FCBD202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906D0-9664-4782-BAD8-506982328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00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E674-29E6-49E1-BB1F-01DD7FCBD202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906D0-9664-4782-BAD8-506982328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212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E674-29E6-49E1-BB1F-01DD7FCBD202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906D0-9664-4782-BAD8-506982328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0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E674-29E6-49E1-BB1F-01DD7FCBD202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906D0-9664-4782-BAD8-506982328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8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E674-29E6-49E1-BB1F-01DD7FCBD202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906D0-9664-4782-BAD8-506982328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301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E674-29E6-49E1-BB1F-01DD7FCBD202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906D0-9664-4782-BAD8-506982328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51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E674-29E6-49E1-BB1F-01DD7FCBD202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906D0-9664-4782-BAD8-506982328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6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E674-29E6-49E1-BB1F-01DD7FCBD202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906D0-9664-4782-BAD8-506982328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75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8E674-29E6-49E1-BB1F-01DD7FCBD202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906D0-9664-4782-BAD8-506982328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37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8D9591-2DF2-4BC8-BEA6-C2FDDCD3C09E}"/>
              </a:ext>
            </a:extLst>
          </p:cNvPr>
          <p:cNvSpPr txBox="1"/>
          <p:nvPr/>
        </p:nvSpPr>
        <p:spPr>
          <a:xfrm>
            <a:off x="3524250" y="0"/>
            <a:ext cx="51435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42905"/>
            <a:r>
              <a:rPr lang="en-US" sz="13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COVID-19 Vaccine </a:t>
            </a:r>
            <a:r>
              <a:rPr lang="en-US" sz="135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 </a:t>
            </a:r>
            <a:r>
              <a:rPr lang="en-US" sz="1350" b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</a:t>
            </a:r>
            <a:endParaRPr lang="en-US" sz="135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FEAE2D4-E0C3-4D0D-93BA-6D12E3BFE2FE}"/>
              </a:ext>
            </a:extLst>
          </p:cNvPr>
          <p:cNvSpPr/>
          <p:nvPr/>
        </p:nvSpPr>
        <p:spPr>
          <a:xfrm>
            <a:off x="7907101" y="4974596"/>
            <a:ext cx="1982374" cy="1317726"/>
          </a:xfrm>
          <a:prstGeom prst="roundRect">
            <a:avLst/>
          </a:prstGeom>
          <a:solidFill>
            <a:srgbClr val="FFDD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5"/>
            <a:endParaRPr lang="en-US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42905"/>
            <a:r>
              <a:rPr 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 HOME</a:t>
            </a:r>
          </a:p>
          <a:p>
            <a:pPr algn="ctr" defTabSz="342905"/>
            <a:r>
              <a:rPr 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</a:t>
            </a:r>
          </a:p>
          <a:p>
            <a:pPr algn="ctr" defTabSz="342905"/>
            <a:r>
              <a:rPr lang="en-US" sz="75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Appointment line 1-888-683-2778</a:t>
            </a:r>
          </a:p>
          <a:p>
            <a:pPr algn="ctr" defTabSz="342905"/>
            <a:r>
              <a:rPr lang="en-US" sz="75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 with PCM  </a:t>
            </a:r>
          </a:p>
          <a:p>
            <a:pPr algn="ctr" defTabSz="342905"/>
            <a:r>
              <a:rPr lang="en-US" sz="75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 defTabSz="342905"/>
            <a:r>
              <a:rPr lang="en-US" sz="75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 Hotline option 8</a:t>
            </a:r>
            <a:endParaRPr lang="en-US" sz="7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42905"/>
            <a:r>
              <a:rPr lang="en-US" sz="7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75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</a:p>
          <a:p>
            <a:pPr algn="ctr" defTabSz="342905"/>
            <a:r>
              <a:rPr lang="en-US" sz="75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Nurse Advice Line 1-800-874-2273</a:t>
            </a:r>
          </a:p>
        </p:txBody>
      </p:sp>
      <p:sp>
        <p:nvSpPr>
          <p:cNvPr id="53" name="Rectangle: Rounded Corners 10">
            <a:extLst>
              <a:ext uri="{FF2B5EF4-FFF2-40B4-BE49-F238E27FC236}">
                <a16:creationId xmlns:a16="http://schemas.microsoft.com/office/drawing/2014/main" id="{2FEAE2D4-E0C3-4D0D-93BA-6D12E3BFE2FE}"/>
              </a:ext>
            </a:extLst>
          </p:cNvPr>
          <p:cNvSpPr/>
          <p:nvPr/>
        </p:nvSpPr>
        <p:spPr>
          <a:xfrm>
            <a:off x="2108763" y="4974596"/>
            <a:ext cx="1621772" cy="1126769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5"/>
            <a:r>
              <a:rPr lang="en-US" sz="1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care &amp;</a:t>
            </a:r>
            <a:endParaRPr lang="en-US" sz="1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42905"/>
            <a:r>
              <a:rPr lang="en-US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1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supervisor for quarters as needed</a:t>
            </a:r>
            <a:endParaRPr lang="en-US" sz="1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Flowchart: Decision 48">
            <a:extLst>
              <a:ext uri="{FF2B5EF4-FFF2-40B4-BE49-F238E27FC236}">
                <a16:creationId xmlns:a16="http://schemas.microsoft.com/office/drawing/2014/main" id="{C00E6481-14B3-4C95-BA13-190B58F6DC24}"/>
              </a:ext>
            </a:extLst>
          </p:cNvPr>
          <p:cNvSpPr/>
          <p:nvPr/>
        </p:nvSpPr>
        <p:spPr>
          <a:xfrm>
            <a:off x="3524250" y="3626857"/>
            <a:ext cx="1080741" cy="692227"/>
          </a:xfrm>
          <a:prstGeom prst="flowChartDecisi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5"/>
            <a:r>
              <a:rPr lang="en-US" sz="76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Longer than 48 </a:t>
            </a:r>
            <a:r>
              <a:rPr lang="en-US" sz="76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hrs</a:t>
            </a:r>
            <a:r>
              <a:rPr lang="en-US" sz="76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76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 flipH="1">
            <a:off x="2969933" y="4615771"/>
            <a:ext cx="322315" cy="331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7650549" y="6666702"/>
            <a:ext cx="1120820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75" b="1" dirty="0"/>
              <a:t>Current as of  </a:t>
            </a:r>
            <a:r>
              <a:rPr lang="en-US" sz="675" b="1" dirty="0" smtClean="0"/>
              <a:t>14 Dec 2020</a:t>
            </a:r>
            <a:endParaRPr lang="en-US" sz="675" b="1" dirty="0"/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340885"/>
              </p:ext>
            </p:extLst>
          </p:nvPr>
        </p:nvGraphicFramePr>
        <p:xfrm>
          <a:off x="2108763" y="572904"/>
          <a:ext cx="7780712" cy="2593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0356">
                  <a:extLst>
                    <a:ext uri="{9D8B030D-6E8A-4147-A177-3AD203B41FA5}">
                      <a16:colId xmlns:a16="http://schemas.microsoft.com/office/drawing/2014/main" val="832532472"/>
                    </a:ext>
                  </a:extLst>
                </a:gridCol>
                <a:gridCol w="3890356">
                  <a:extLst>
                    <a:ext uri="{9D8B030D-6E8A-4147-A177-3AD203B41FA5}">
                      <a16:colId xmlns:a16="http://schemas.microsoft.com/office/drawing/2014/main" val="4102998407"/>
                    </a:ext>
                  </a:extLst>
                </a:gridCol>
              </a:tblGrid>
              <a:tr h="327025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Post- Vaccination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</a:rPr>
                        <a:t> Symptoms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462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Most Common – Wait</a:t>
                      </a:r>
                      <a:r>
                        <a:rPr lang="en-US" sz="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48 Hours</a:t>
                      </a:r>
                      <a:endParaRPr lang="en-US" sz="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May Require Evaluation – Call COVID Hotline</a:t>
                      </a:r>
                      <a:endParaRPr lang="en-US" sz="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033328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Injection site pain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Cough</a:t>
                      </a:r>
                      <a:r>
                        <a:rPr lang="en-US" sz="800" baseline="0" dirty="0" smtClean="0"/>
                        <a:t> &amp; possible </a:t>
                      </a:r>
                      <a:r>
                        <a:rPr lang="en-US" sz="800" dirty="0" smtClean="0"/>
                        <a:t>shortness of breath</a:t>
                      </a:r>
                      <a:endParaRPr lang="en-US" sz="800" dirty="0"/>
                    </a:p>
                  </a:txBody>
                  <a:tcPr anchor="ctr">
                    <a:solidFill>
                      <a:srgbClr val="C0000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355495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Fatigue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Loss of taste and/or smell</a:t>
                      </a:r>
                      <a:r>
                        <a:rPr lang="en-US" sz="800" baseline="0" dirty="0" smtClean="0"/>
                        <a:t> </a:t>
                      </a:r>
                      <a:endParaRPr lang="en-US" sz="800" dirty="0"/>
                    </a:p>
                  </a:txBody>
                  <a:tcPr anchor="ctr">
                    <a:solidFill>
                      <a:srgbClr val="C0000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0048566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Mild body aches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Severe body aches</a:t>
                      </a:r>
                      <a:endParaRPr lang="en-US" sz="800" dirty="0"/>
                    </a:p>
                  </a:txBody>
                  <a:tcPr anchor="ctr">
                    <a:solidFill>
                      <a:srgbClr val="C0000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74515"/>
                  </a:ext>
                </a:extLst>
              </a:tr>
              <a:tr h="480903"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Temperature greater</a:t>
                      </a:r>
                      <a:r>
                        <a:rPr lang="en-US" sz="800" b="0" baseline="0" dirty="0" smtClean="0">
                          <a:solidFill>
                            <a:schemeClr val="tx1"/>
                          </a:solidFill>
                        </a:rPr>
                        <a:t> than or equal</a:t>
                      </a:r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 100.4 F (FEVER)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FEVER</a:t>
                      </a:r>
                      <a:r>
                        <a:rPr lang="en-US" sz="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persisting &gt;48hrs </a:t>
                      </a:r>
                      <a:endParaRPr lang="en-US" sz="800" dirty="0"/>
                    </a:p>
                  </a:txBody>
                  <a:tcPr anchor="ctr">
                    <a:solidFill>
                      <a:srgbClr val="C0000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053660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Headache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Nausea, vomiting, and/or</a:t>
                      </a:r>
                      <a:r>
                        <a:rPr lang="en-US" sz="800" baseline="0" dirty="0" smtClean="0"/>
                        <a:t> </a:t>
                      </a:r>
                      <a:r>
                        <a:rPr lang="en-US" sz="800" dirty="0" smtClean="0"/>
                        <a:t>diarrhea</a:t>
                      </a:r>
                      <a:endParaRPr lang="en-US" sz="800" dirty="0"/>
                    </a:p>
                  </a:txBody>
                  <a:tcPr anchor="ctr">
                    <a:solidFill>
                      <a:srgbClr val="C0000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952880"/>
                  </a:ext>
                </a:extLst>
              </a:tr>
            </a:tbl>
          </a:graphicData>
        </a:graphic>
      </p:graphicFrame>
      <p:cxnSp>
        <p:nvCxnSpPr>
          <p:cNvPr id="32" name="Straight Arrow Connector 31"/>
          <p:cNvCxnSpPr/>
          <p:nvPr/>
        </p:nvCxnSpPr>
        <p:spPr>
          <a:xfrm>
            <a:off x="6442232" y="4643219"/>
            <a:ext cx="1371015" cy="46910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056222" y="3181291"/>
            <a:ext cx="8398" cy="32620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655436" y="3967656"/>
            <a:ext cx="1250396" cy="46279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F828891-8B4F-45A2-9362-D0F8F60C0502}"/>
              </a:ext>
            </a:extLst>
          </p:cNvPr>
          <p:cNvSpPr txBox="1"/>
          <p:nvPr/>
        </p:nvSpPr>
        <p:spPr>
          <a:xfrm>
            <a:off x="3155361" y="4409691"/>
            <a:ext cx="4813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42905"/>
            <a:r>
              <a:rPr lang="en-US" sz="9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endParaRPr lang="en-US" sz="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828891-8B4F-45A2-9362-D0F8F60C0502}"/>
              </a:ext>
            </a:extLst>
          </p:cNvPr>
          <p:cNvSpPr txBox="1"/>
          <p:nvPr/>
        </p:nvSpPr>
        <p:spPr>
          <a:xfrm>
            <a:off x="5933372" y="4430448"/>
            <a:ext cx="4813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42905"/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3524250" y="4147040"/>
            <a:ext cx="206285" cy="235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8850630" y="3296506"/>
            <a:ext cx="0" cy="1590095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5772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1419</TotalTime>
  <Words>103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DHA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Allen, Alison N Capt USAF (USA)</dc:creator>
  <cp:lastModifiedBy>Allen, Alison N Capt USAF (USA)</cp:lastModifiedBy>
  <cp:revision>18</cp:revision>
  <cp:lastPrinted>2020-12-15T19:26:15Z</cp:lastPrinted>
  <dcterms:created xsi:type="dcterms:W3CDTF">2020-12-11T01:21:09Z</dcterms:created>
  <dcterms:modified xsi:type="dcterms:W3CDTF">2020-12-15T19:28:30Z</dcterms:modified>
</cp:coreProperties>
</file>